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2" r:id="rId9"/>
    <p:sldId id="263" r:id="rId10"/>
    <p:sldId id="273" r:id="rId11"/>
    <p:sldId id="265" r:id="rId12"/>
    <p:sldId id="266" r:id="rId13"/>
    <p:sldId id="269" r:id="rId14"/>
    <p:sldId id="267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7838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739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027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14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201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687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74832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27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862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0413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809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968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815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0111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527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982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326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DCB1B-EA08-4CBD-8A33-8413D62C03B6}" type="datetimeFigureOut">
              <a:rPr lang="ro-RO" smtClean="0"/>
              <a:t>28.02.2022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03DC-AA9B-4B6E-8301-740EE580A83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2197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78807B-F51E-449B-96E9-BE812A4FE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Decrease color depth gray-scale image</a:t>
            </a:r>
            <a:endParaRPr lang="ro-RO" sz="320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BA743B8-196A-4140-A5AA-4E8BB8452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591552"/>
          </a:xfrm>
        </p:spPr>
        <p:txBody>
          <a:bodyPr>
            <a:normAutofit/>
          </a:bodyPr>
          <a:lstStyle/>
          <a:p>
            <a:r>
              <a:rPr lang="en-US"/>
              <a:t>Disciplina</a:t>
            </a:r>
            <a:r>
              <a:rPr lang="en-US" dirty="0"/>
              <a:t>: </a:t>
            </a:r>
            <a:r>
              <a:rPr lang="en-US" dirty="0" err="1"/>
              <a:t>Aplicatii</a:t>
            </a:r>
            <a:r>
              <a:rPr lang="en-US" dirty="0"/>
              <a:t> Web cu </a:t>
            </a:r>
            <a:r>
              <a:rPr lang="en-US" dirty="0" err="1"/>
              <a:t>suport</a:t>
            </a:r>
            <a:r>
              <a:rPr lang="en-US" dirty="0"/>
              <a:t> Java </a:t>
            </a:r>
          </a:p>
          <a:p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0080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D5BF6B8-AA01-4E74-B396-4CD87EB2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Structura</a:t>
            </a:r>
            <a:r>
              <a:rPr lang="en-US" dirty="0"/>
              <a:t> </a:t>
            </a:r>
            <a:r>
              <a:rPr lang="en-US" dirty="0" err="1"/>
              <a:t>Aplicatie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1590223-F886-4CF1-A0EE-05BD526F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o-RO" dirty="0" err="1"/>
              <a:t>ReadImage</a:t>
            </a:r>
            <a:r>
              <a:rPr lang="en-US" dirty="0"/>
              <a:t> e</a:t>
            </a:r>
            <a:r>
              <a:rPr lang="ro-RO" dirty="0" err="1"/>
              <a:t>ste</a:t>
            </a:r>
            <a:r>
              <a:rPr lang="ro-RO" dirty="0"/>
              <a:t> o clasa cu ajutorul </a:t>
            </a:r>
            <a:r>
              <a:rPr lang="ro-RO" dirty="0" err="1"/>
              <a:t>careia</a:t>
            </a:r>
            <a:r>
              <a:rPr lang="ro-RO" dirty="0"/>
              <a:t> se va realiza citirea</a:t>
            </a:r>
          </a:p>
          <a:p>
            <a:r>
              <a:rPr lang="ro-RO" dirty="0" err="1"/>
              <a:t>fisierului</a:t>
            </a:r>
            <a:r>
              <a:rPr lang="ro-RO" dirty="0"/>
              <a:t> imagine si </a:t>
            </a:r>
            <a:r>
              <a:rPr lang="ro-RO" dirty="0" err="1"/>
              <a:t>implementeaza</a:t>
            </a:r>
            <a:r>
              <a:rPr lang="ro-RO" dirty="0"/>
              <a:t> </a:t>
            </a:r>
            <a:r>
              <a:rPr lang="ro-RO" dirty="0" err="1"/>
              <a:t>interfata</a:t>
            </a:r>
            <a:r>
              <a:rPr lang="ro-RO" dirty="0"/>
              <a:t> </a:t>
            </a:r>
            <a:r>
              <a:rPr lang="ro-RO" dirty="0" err="1"/>
              <a:t>Inerfata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Image</a:t>
            </a:r>
            <a:r>
              <a:rPr lang="ro-RO" dirty="0"/>
              <a:t> este o clasa abstracta ce </a:t>
            </a:r>
            <a:r>
              <a:rPr lang="ro-RO" dirty="0" err="1"/>
              <a:t>contine</a:t>
            </a:r>
            <a:r>
              <a:rPr lang="ro-RO" dirty="0"/>
              <a:t> </a:t>
            </a:r>
            <a:r>
              <a:rPr lang="ro-RO" dirty="0" err="1"/>
              <a:t>definiea</a:t>
            </a:r>
            <a:r>
              <a:rPr lang="ro-RO" dirty="0"/>
              <a:t> variabilelor</a:t>
            </a:r>
            <a:r>
              <a:rPr lang="en-US" dirty="0"/>
              <a:t> </a:t>
            </a:r>
            <a:r>
              <a:rPr lang="ro-RO" dirty="0"/>
              <a:t>ce corespund dimensiunilor clasei precum si un obiect</a:t>
            </a:r>
          </a:p>
          <a:p>
            <a:pPr marL="0" indent="0">
              <a:buNone/>
            </a:pPr>
            <a:r>
              <a:rPr lang="ro-RO" dirty="0" err="1"/>
              <a:t>BufferedImage</a:t>
            </a:r>
            <a:r>
              <a:rPr lang="ro-RO" dirty="0"/>
              <a:t> ce va stoca imaginea propriu zisa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DimImage</a:t>
            </a:r>
            <a:r>
              <a:rPr lang="ro-RO" dirty="0"/>
              <a:t> este clasa care </a:t>
            </a:r>
            <a:r>
              <a:rPr lang="ro-RO" dirty="0" err="1"/>
              <a:t>mosteneste</a:t>
            </a:r>
            <a:r>
              <a:rPr lang="ro-RO" dirty="0"/>
              <a:t> de la clasa </a:t>
            </a:r>
            <a:r>
              <a:rPr lang="ro-RO" dirty="0" err="1"/>
              <a:t>parinte</a:t>
            </a:r>
            <a:r>
              <a:rPr lang="en-US" dirty="0"/>
              <a:t> </a:t>
            </a:r>
            <a:r>
              <a:rPr lang="ro-RO" dirty="0" err="1"/>
              <a:t>Image</a:t>
            </a:r>
            <a:r>
              <a:rPr lang="ro-RO" dirty="0"/>
              <a:t> dimensiunile imagini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GreyScale</a:t>
            </a:r>
            <a:r>
              <a:rPr lang="ro-RO" dirty="0"/>
              <a:t> este clasa in care convertim imaginea color in alb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o-RO" dirty="0"/>
              <a:t>negru daca dorim</a:t>
            </a:r>
          </a:p>
          <a:p>
            <a:r>
              <a:rPr lang="ro-RO" dirty="0"/>
              <a:t>Proiect este clasa in care se </a:t>
            </a:r>
            <a:r>
              <a:rPr lang="ro-RO" dirty="0" err="1"/>
              <a:t>realizeaza</a:t>
            </a:r>
            <a:r>
              <a:rPr lang="ro-RO" dirty="0"/>
              <a:t> conversia pe care o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o-RO" dirty="0"/>
              <a:t>dorim de fapt</a:t>
            </a:r>
          </a:p>
        </p:txBody>
      </p:sp>
    </p:spTree>
    <p:extLst>
      <p:ext uri="{BB962C8B-B14F-4D97-AF65-F5344CB8AC3E}">
        <p14:creationId xmlns:p14="http://schemas.microsoft.com/office/powerpoint/2010/main" val="377610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698E2FC-1282-4E21-94BA-12A0228E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aplicatie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7C9C1A-4395-40B3-AD09-35240DA79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Mostenire</a:t>
            </a:r>
            <a:r>
              <a:rPr lang="en-US" dirty="0"/>
              <a:t> pe 3 </a:t>
            </a:r>
            <a:r>
              <a:rPr lang="en-US" dirty="0" err="1"/>
              <a:t>niveluri</a:t>
            </a:r>
            <a:endParaRPr lang="en-US" dirty="0"/>
          </a:p>
          <a:p>
            <a:pPr algn="l"/>
            <a:endParaRPr lang="ro-RO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ro-RO" sz="1800" b="0" i="0" u="none" strike="noStrike" baseline="0" dirty="0">
              <a:latin typeface="Century Gothic" panose="020B0502020202020204" pitchFamily="34" charset="0"/>
            </a:endParaRPr>
          </a:p>
          <a:p>
            <a:endParaRPr lang="en-US" sz="1800" b="0" i="0" u="none" strike="noStrike" baseline="0" dirty="0">
              <a:latin typeface="Century Gothic" panose="020B0502020202020204" pitchFamily="34" charset="0"/>
            </a:endParaRPr>
          </a:p>
          <a:p>
            <a:endParaRPr lang="en-US" sz="1800" dirty="0"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Abstractizare: oferă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o definire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precisă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grani</a:t>
            </a:r>
            <a:r>
              <a:rPr lang="ro-RO" sz="1800" b="0" i="0" u="none" strike="noStrike" baseline="0" dirty="0" err="1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elo</a:t>
            </a:r>
            <a:r>
              <a:rPr lang="en-US" sz="1800" dirty="0">
                <a:latin typeface="Century Gothic" panose="020B0502020202020204" pitchFamily="34" charset="0"/>
              </a:rPr>
              <a:t>r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conceptuale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din perspectiv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a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unui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privitor. Am implementat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metode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l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din Interfa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într-o altă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clasă.</a:t>
            </a:r>
          </a:p>
          <a:p>
            <a:endParaRPr lang="ro-RO" dirty="0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143AB9C6-D494-4F8F-B7B6-461C24D1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06" y="2582779"/>
            <a:ext cx="5706271" cy="406837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D3E847A8-B57F-434D-ACC6-3099BCB8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06" y="2989616"/>
            <a:ext cx="4553585" cy="276264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141C2A4B-E7F1-4BD9-97AD-2A916E9FC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06" y="3290868"/>
            <a:ext cx="5171648" cy="276263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A69956CC-AAB7-48BF-B51B-34EB234A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702381"/>
            <a:ext cx="2734057" cy="381053"/>
          </a:xfrm>
          <a:prstGeom prst="rect">
            <a:avLst/>
          </a:prstGeom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7502F2F4-D231-4536-A615-127148C7AA62}"/>
              </a:ext>
            </a:extLst>
          </p:cNvPr>
          <p:cNvSpPr txBox="1"/>
          <p:nvPr/>
        </p:nvSpPr>
        <p:spPr>
          <a:xfrm>
            <a:off x="685800" y="537742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o-RO" sz="12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Astfelam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îndeplinit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ș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cerin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a: existen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unei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interfe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cu o clasa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care o implementează.</a:t>
            </a:r>
            <a:endParaRPr lang="ro-RO" dirty="0"/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EC6F2BD3-16F4-496B-B999-44F35D417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527" y="4780219"/>
            <a:ext cx="4979423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4078-E739-4FFD-A46C-C3CCD305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4C4EE6B-A38D-43BF-A4A5-7E0F06C0E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 &amp; Consumer class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D254373-CEC5-45AA-B4B9-A2D29D62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3" y="2690498"/>
            <a:ext cx="5650832" cy="352818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6E29877-D118-4C3B-A1C2-6B29957C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4292"/>
            <a:ext cx="5650833" cy="30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A829FC-2952-409C-B02C-E6F2BE4B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Sincronizare</a:t>
            </a:r>
            <a:r>
              <a:rPr lang="en-US" dirty="0"/>
              <a:t> thread-</a:t>
            </a:r>
            <a:r>
              <a:rPr lang="en-US" dirty="0" err="1"/>
              <a:t>uri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859744B5-0F7B-4928-9B72-CAD5010D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73" y="2450599"/>
            <a:ext cx="5882364" cy="4024313"/>
          </a:xfrm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8707C1E7-5AC7-4806-BB86-D61CC4A620E4}"/>
              </a:ext>
            </a:extLst>
          </p:cNvPr>
          <p:cNvSpPr txBox="1"/>
          <p:nvPr/>
        </p:nvSpPr>
        <p:spPr>
          <a:xfrm>
            <a:off x="6240380" y="38772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Se folosesc elementele de sincronizare pentru </a:t>
            </a:r>
            <a:r>
              <a:rPr lang="ro-RO" dirty="0" err="1"/>
              <a:t>protectia</a:t>
            </a:r>
            <a:r>
              <a:rPr lang="ro-RO" dirty="0"/>
              <a:t> la o eventuala interferenta cu alte posibile </a:t>
            </a:r>
            <a:r>
              <a:rPr lang="ro-RO" dirty="0" err="1"/>
              <a:t>thread</a:t>
            </a:r>
            <a:r>
              <a:rPr lang="en-US" dirty="0"/>
              <a:t>-</a:t>
            </a:r>
            <a:r>
              <a:rPr lang="ro-RO" dirty="0"/>
              <a:t>uri </a:t>
            </a:r>
          </a:p>
        </p:txBody>
      </p:sp>
    </p:spTree>
    <p:extLst>
      <p:ext uri="{BB962C8B-B14F-4D97-AF65-F5344CB8AC3E}">
        <p14:creationId xmlns:p14="http://schemas.microsoft.com/office/powerpoint/2010/main" val="283632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BF3FD2-EDCD-4C5D-9A9D-FDBE84F4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de 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Aplicatie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1F389D0-4C2A-4727-B342-78AB5085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rulare</a:t>
            </a:r>
            <a:r>
              <a:rPr lang="en-US" dirty="0"/>
              <a:t> PROIECT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introduca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inatio</a:t>
            </a:r>
            <a:r>
              <a:rPr lang="en-US" dirty="0"/>
              <a:t> </a:t>
            </a:r>
            <a:r>
              <a:rPr lang="en-US" dirty="0" err="1"/>
              <a:t>calea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/>
              <a:t> in care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salveze</a:t>
            </a:r>
            <a:r>
              <a:rPr lang="en-US" dirty="0"/>
              <a:t> </a:t>
            </a:r>
            <a:r>
              <a:rPr lang="en-US" dirty="0" err="1"/>
              <a:t>poza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calea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/>
              <a:t> de </a:t>
            </a:r>
            <a:r>
              <a:rPr lang="en-US" dirty="0" err="1"/>
              <a:t>prelucrat</a:t>
            </a:r>
            <a:r>
              <a:rPr lang="en-US" dirty="0"/>
              <a:t> 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4285815-65B3-46D0-B460-1FC77F0A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5" y="3012708"/>
            <a:ext cx="877374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95AC54B-9C48-47BD-BDCC-5BCD5F12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6559C07-6066-4433-B074-E299ECD4A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Grey-Scale am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in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aplicatiei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nu </a:t>
            </a:r>
            <a:r>
              <a:rPr lang="en-US" dirty="0" err="1"/>
              <a:t>facea</a:t>
            </a:r>
            <a:r>
              <a:rPr lang="en-US" dirty="0"/>
              <a:t> </a:t>
            </a:r>
            <a:r>
              <a:rPr lang="en-US" dirty="0" err="1"/>
              <a:t>obiectul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proiect</a:t>
            </a:r>
            <a:endParaRPr lang="en-US" dirty="0"/>
          </a:p>
          <a:p>
            <a:r>
              <a:rPr lang="en-US" dirty="0" err="1"/>
              <a:t>Citire</a:t>
            </a:r>
            <a:r>
              <a:rPr lang="en-US" dirty="0"/>
              <a:t> </a:t>
            </a:r>
            <a:r>
              <a:rPr lang="en-US" dirty="0" err="1"/>
              <a:t>poza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Scriere</a:t>
            </a:r>
            <a:r>
              <a:rPr lang="en-US" dirty="0"/>
              <a:t> </a:t>
            </a:r>
            <a:r>
              <a:rPr lang="en-US" dirty="0" err="1"/>
              <a:t>rezultat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38461709-F388-4004-BA78-C31A8A7A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" b="62365"/>
          <a:stretch/>
        </p:blipFill>
        <p:spPr>
          <a:xfrm>
            <a:off x="884150" y="3323859"/>
            <a:ext cx="8862891" cy="47324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7EC7E1B-410E-413C-9587-0A605B66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26399"/>
            <a:ext cx="9259592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F898172-2D8C-4DA7-9DFF-FF7D6DFF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BA4D48C-5995-4FF4-908D-55CCB9AF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ro-RO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o-RO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ro-RO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https://www.geeksforgeeks.org/image-processing-java-set-5-colored-red-green-blue-image-conversion/</a:t>
            </a:r>
          </a:p>
          <a:p>
            <a:r>
              <a:rPr lang="ro-RO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https://www.geeksforgeeks.org/image-processing-java-set-1-read-write/</a:t>
            </a:r>
          </a:p>
          <a:p>
            <a:r>
              <a:rPr lang="ro-RO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https://dyclassroom.com/image-processing-project/how-to-convert-a-color-image-into-grayscale-image-in-java</a:t>
            </a:r>
          </a:p>
          <a:p>
            <a:r>
              <a:rPr lang="ro-RO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https://www.geeksforgeeks.org/producer-consumer-solution-using-threads-java/?fbclid=IwAR3gWynw5fZmMsaEOMIv_F_CZzBrjiOQFqNKmEJ8spDHm5KKwzYuL54OFLQ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742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755789-F421-4A0C-8083-5BD58A4F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05CFF12-838C-4693-B468-50C37BA5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r>
              <a:rPr lang="en-US" dirty="0"/>
              <a:t> </a:t>
            </a:r>
            <a:r>
              <a:rPr lang="en-US" dirty="0" err="1"/>
              <a:t>tematica</a:t>
            </a:r>
            <a:r>
              <a:rPr lang="en-US" dirty="0"/>
              <a:t> </a:t>
            </a:r>
            <a:r>
              <a:rPr lang="en-US" dirty="0" err="1"/>
              <a:t>proiect</a:t>
            </a:r>
            <a:endParaRPr lang="en-US" dirty="0"/>
          </a:p>
          <a:p>
            <a:r>
              <a:rPr lang="en-US" dirty="0" err="1"/>
              <a:t>Exemplu</a:t>
            </a:r>
            <a:r>
              <a:rPr lang="en-US" dirty="0"/>
              <a:t> numeric de </a:t>
            </a:r>
            <a:r>
              <a:rPr lang="en-US" dirty="0" err="1"/>
              <a:t>functionarea</a:t>
            </a:r>
            <a:r>
              <a:rPr lang="en-US" dirty="0"/>
              <a:t> </a:t>
            </a:r>
            <a:r>
              <a:rPr lang="en-US" dirty="0" err="1"/>
              <a:t>algoritmului</a:t>
            </a:r>
            <a:r>
              <a:rPr lang="en-US" dirty="0"/>
              <a:t> Grey-Scale</a:t>
            </a:r>
          </a:p>
          <a:p>
            <a:r>
              <a:rPr lang="en-US" dirty="0" err="1"/>
              <a:t>Algoritm</a:t>
            </a:r>
            <a:r>
              <a:rPr lang="en-US" dirty="0"/>
              <a:t> Decrease color</a:t>
            </a:r>
          </a:p>
          <a:p>
            <a:r>
              <a:rPr lang="en-US" dirty="0" err="1"/>
              <a:t>Alogritm</a:t>
            </a:r>
            <a:r>
              <a:rPr lang="en-US" dirty="0"/>
              <a:t> Grey Scale</a:t>
            </a:r>
          </a:p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aplicare</a:t>
            </a:r>
            <a:r>
              <a:rPr lang="en-US" dirty="0"/>
              <a:t> 1.Decrease pe imagine color, grey-scale pe color </a:t>
            </a:r>
            <a:r>
              <a:rPr lang="en-US" dirty="0" err="1"/>
              <a:t>si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Decrease pe gray-scale</a:t>
            </a:r>
          </a:p>
          <a:p>
            <a:r>
              <a:rPr lang="en-US" dirty="0" err="1"/>
              <a:t>Structurare</a:t>
            </a:r>
            <a:r>
              <a:rPr lang="en-US" dirty="0"/>
              <a:t>  </a:t>
            </a:r>
            <a:r>
              <a:rPr lang="en-US" dirty="0" err="1"/>
              <a:t>aplicatie</a:t>
            </a:r>
            <a:endParaRPr lang="en-US" dirty="0"/>
          </a:p>
          <a:p>
            <a:r>
              <a:rPr lang="en-US" dirty="0"/>
              <a:t>Multithreading + </a:t>
            </a:r>
            <a:r>
              <a:rPr lang="en-US" dirty="0" err="1"/>
              <a:t>Sincronizare</a:t>
            </a:r>
            <a:endParaRPr lang="en-US" dirty="0"/>
          </a:p>
          <a:p>
            <a:r>
              <a:rPr lang="en-US" dirty="0"/>
              <a:t>Mod de 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aplicatie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9578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731A259-2EEA-4358-A23C-D7A89704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BD19F8F-50B0-4A4D-8669-2C6B3EB2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ro-RO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O imagine este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o structura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bidimensională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(tablou, matrice) de date.  Un element al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imagin</a:t>
            </a:r>
            <a:r>
              <a:rPr lang="en-US" sz="1800" b="0" i="0" u="none" strike="noStrike" baseline="0" dirty="0" err="1">
                <a:latin typeface="Century Gothic" panose="020B0502020202020204" pitchFamily="34" charset="0"/>
              </a:rPr>
              <a:t>i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se nume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ș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pixel (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eng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: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picture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element). Aceste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date pot fi numere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naturale, reale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sau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complexe, reprezentate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pe un număr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finit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de bi</a:t>
            </a:r>
            <a:r>
              <a:rPr lang="ro-RO" sz="1800" b="0" i="0" u="none" strike="noStrike" baseline="0" dirty="0">
                <a:latin typeface="Calibri" panose="020F0502020204030204" pitchFamily="34" charset="0"/>
              </a:rPr>
              <a:t>ț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i. Imaginile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folosite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in </a:t>
            </a:r>
            <a:r>
              <a:rPr lang="en-US" sz="1800" dirty="0" err="1">
                <a:latin typeface="Century Gothic" panose="020B0502020202020204" pitchFamily="34" charset="0"/>
              </a:rPr>
              <a:t>aceasta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latin typeface="Century Gothic" panose="020B0502020202020204" pitchFamily="34" charset="0"/>
              </a:rPr>
              <a:t>aplicatie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sunt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format BMP.</a:t>
            </a: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Color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depth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(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adancimea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culorii) se refera la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numarul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de valori de culori unice sau de umbre (in cazul Gray-Scale) disponibile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intr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-un singur pixel.</a:t>
            </a:r>
          </a:p>
          <a:p>
            <a:r>
              <a:rPr lang="en-US" sz="1800" dirty="0" err="1">
                <a:latin typeface="Century Gothic" panose="020B0502020202020204" pitchFamily="34" charset="0"/>
              </a:rPr>
              <a:t>Proiectul</a:t>
            </a:r>
            <a:r>
              <a:rPr lang="en-US" sz="1800" dirty="0">
                <a:latin typeface="Century Gothic" panose="020B0502020202020204" pitchFamily="34" charset="0"/>
              </a:rPr>
              <a:t>  meu are </a:t>
            </a:r>
            <a:r>
              <a:rPr lang="en-US" sz="1800" dirty="0" err="1">
                <a:latin typeface="Century Gothic" panose="020B0502020202020204" pitchFamily="34" charset="0"/>
              </a:rPr>
              <a:t>scopul</a:t>
            </a:r>
            <a:r>
              <a:rPr lang="en-US" sz="1800" dirty="0">
                <a:latin typeface="Century Gothic" panose="020B0502020202020204" pitchFamily="34" charset="0"/>
              </a:rPr>
              <a:t> de a re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duce 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adancimea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culorilor unei imagini in cazul celor color sau a tonurilor de gri in cazul celor alb-negru.</a:t>
            </a: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Pentru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 converti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Century Gothic" panose="020B0502020202020204" pitchFamily="34" charset="0"/>
              </a:rPr>
              <a:t>i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maginea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color in alb-negru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am folosit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metoda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AVERAGE,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considerand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imaginea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ca fiind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o matrice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de </a:t>
            </a:r>
            <a:r>
              <a:rPr lang="en-US" sz="1800" b="0" i="0" u="none" strike="noStrike" baseline="0" dirty="0" err="1">
                <a:latin typeface="Century Gothic" panose="020B0502020202020204" pitchFamily="34" charset="0"/>
              </a:rPr>
              <a:t>pixeli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RGB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. 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Luand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pixel cu pixel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,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am  extras cele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trei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culori: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rosu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(R), verde(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G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) si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albastru(A). Tonul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de gri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al pixelului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rezultat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este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realizat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prin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compunera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valorilor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rezultate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prin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impartirea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fiecarei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valori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R,G,B la media aritmetica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acestora.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515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596697-F8A1-4229-B3EC-6299238B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A704995-0733-4688-BF82-911E04C8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ro-RO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Consider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valorile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pixelilor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color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urmatoarele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: </a:t>
            </a:r>
            <a:endParaRPr lang="en-US" sz="1800" b="0" i="0" u="none" strike="noStrike" baseline="0" dirty="0"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A=255, R=100, G=150, B=200, </a:t>
            </a:r>
            <a:endParaRPr lang="en-US" sz="1800" b="0" i="0" u="none" strike="noStrike" baseline="0" dirty="0"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Unde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A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-Alpha, R-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rosu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, G-verde, B-albastru.</a:t>
            </a:r>
            <a:endParaRPr lang="en-US" sz="1800" b="0" i="0" u="none" strike="noStrike" baseline="0" dirty="0">
              <a:latin typeface="Century Gothic" panose="020B0502020202020204" pitchFamily="34" charset="0"/>
            </a:endParaRP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Avg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= (R+G+B)/3,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deciAvg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= 150 =&gt; A = 255 (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ramane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la fel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e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arece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prin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aceasta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valoare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modificam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transparenta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pixelilor, ceea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nu este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cazul), R=150, G=150, B=150.</a:t>
            </a:r>
          </a:p>
          <a:p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stil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asemanator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algoritmului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convertire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imaginii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din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color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in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Gray-Scale, am aplicat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si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algoritmul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pentr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u 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Decrease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en-US" sz="1800" b="0" i="0" u="none" strike="noStrike" baseline="0" dirty="0">
                <a:latin typeface="Century Gothic" panose="020B0502020202020204" pitchFamily="34" charset="0"/>
              </a:rPr>
              <a:t>C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olor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D</a:t>
            </a:r>
            <a:r>
              <a:rPr lang="ro-RO" sz="1800" b="0" i="0" u="none" strike="noStrike" baseline="0" dirty="0" err="1">
                <a:latin typeface="Century Gothic" panose="020B0502020202020204" pitchFamily="34" charset="0"/>
              </a:rPr>
              <a:t>epth</a:t>
            </a:r>
            <a:r>
              <a:rPr lang="ro-RO" sz="1800" b="0" i="0" u="none" strike="noStrike" baseline="0" dirty="0">
                <a:latin typeface="Century Gothic" panose="020B0502020202020204" pitchFamily="34" charset="0"/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9009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6B50C0-9A70-4C96-B6AB-C954F9F2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de Decrease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6CEDFED5-A99D-4F8A-A2DC-A62C8F23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63" y="2164878"/>
            <a:ext cx="7559842" cy="4476578"/>
          </a:xfrm>
        </p:spPr>
      </p:pic>
    </p:spTree>
    <p:extLst>
      <p:ext uri="{BB962C8B-B14F-4D97-AF65-F5344CB8AC3E}">
        <p14:creationId xmlns:p14="http://schemas.microsoft.com/office/powerpoint/2010/main" val="31599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FBB67B-A169-4FFF-8149-BBF3A510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Implrementare</a:t>
            </a:r>
            <a:r>
              <a:rPr lang="en-US" dirty="0"/>
              <a:t> Grey scale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CA2990A-C2CB-465C-8D25-1275313C3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Aceasta</a:t>
            </a:r>
            <a:r>
              <a:rPr lang="en-US" dirty="0"/>
              <a:t> </a:t>
            </a:r>
            <a:r>
              <a:rPr lang="ro-RO" dirty="0"/>
              <a:t>parte este</a:t>
            </a:r>
            <a:r>
              <a:rPr lang="en-US" dirty="0"/>
              <a:t> </a:t>
            </a:r>
            <a:r>
              <a:rPr lang="ro-RO" dirty="0" err="1"/>
              <a:t>optionala</a:t>
            </a:r>
            <a:r>
              <a:rPr lang="ro-RO" dirty="0"/>
              <a:t> temei</a:t>
            </a:r>
            <a:r>
              <a:rPr lang="en-US" dirty="0"/>
              <a:t> </a:t>
            </a:r>
            <a:r>
              <a:rPr lang="ro-RO" dirty="0"/>
              <a:t>noastre , </a:t>
            </a:r>
            <a:r>
              <a:rPr lang="ro-RO" dirty="0" err="1"/>
              <a:t>deorece</a:t>
            </a:r>
            <a:r>
              <a:rPr lang="ro-RO" dirty="0"/>
              <a:t> n</a:t>
            </a:r>
            <a:r>
              <a:rPr lang="en-US" dirty="0"/>
              <a:t>u </a:t>
            </a:r>
            <a:r>
              <a:rPr lang="ro-RO" dirty="0"/>
              <a:t>se specifica in clar</a:t>
            </a:r>
          </a:p>
          <a:p>
            <a:pPr marL="0" indent="0">
              <a:buNone/>
            </a:pPr>
            <a:r>
              <a:rPr lang="ro-RO" dirty="0"/>
              <a:t>Grey Scale </a:t>
            </a:r>
            <a:r>
              <a:rPr lang="ro-RO" dirty="0" err="1"/>
              <a:t>Image</a:t>
            </a:r>
            <a:r>
              <a:rPr lang="en-US" dirty="0"/>
              <a:t>, </a:t>
            </a:r>
            <a:r>
              <a:rPr lang="ro-RO" dirty="0"/>
              <a:t>deci putem folosi</a:t>
            </a:r>
            <a:r>
              <a:rPr lang="en-US" dirty="0"/>
              <a:t>m</a:t>
            </a:r>
            <a:r>
              <a:rPr lang="ro-RO" dirty="0"/>
              <a:t> o</a:t>
            </a:r>
            <a:r>
              <a:rPr lang="en-US" dirty="0"/>
              <a:t> </a:t>
            </a:r>
            <a:r>
              <a:rPr lang="ro-RO" dirty="0"/>
              <a:t>imagine gata </a:t>
            </a:r>
            <a:r>
              <a:rPr lang="ro-RO" dirty="0" err="1"/>
              <a:t>facuta</a:t>
            </a:r>
            <a:r>
              <a:rPr lang="en-US" dirty="0"/>
              <a:t> </a:t>
            </a:r>
            <a:r>
              <a:rPr lang="ro-RO" dirty="0"/>
              <a:t>alb negru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78C6929-0FC3-48C0-92DE-BCC0FE84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3228468"/>
            <a:ext cx="535379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B46BEE-EF30-4064-A011-25D92121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 err="1"/>
              <a:t>Inainte</a:t>
            </a:r>
            <a:r>
              <a:rPr lang="en-US" dirty="0"/>
              <a:t> vs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aplicare</a:t>
            </a:r>
            <a:r>
              <a:rPr lang="en-US" dirty="0"/>
              <a:t> </a:t>
            </a:r>
            <a:r>
              <a:rPr lang="en-US" dirty="0" err="1"/>
              <a:t>algortim</a:t>
            </a:r>
            <a:r>
              <a:rPr lang="en-US" dirty="0"/>
              <a:t> decrease color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7AF0B0AC-CCA1-43A4-8600-0D71EAF26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88" y="2295579"/>
            <a:ext cx="5034224" cy="4380744"/>
          </a:xfr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07B1B09-95E2-449E-907E-BD36B254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9" y="2277843"/>
            <a:ext cx="5221961" cy="44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EA8C827-4268-4A40-976C-70647140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Convertire</a:t>
            </a:r>
            <a:r>
              <a:rPr lang="en-US" dirty="0"/>
              <a:t> in Gray-Scale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FE303055-85A3-4520-B34F-7148B87F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0" y="2252291"/>
            <a:ext cx="6009460" cy="4024313"/>
          </a:xfr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435455F-DF73-49AC-9920-A7215984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87" y="2244748"/>
            <a:ext cx="6047813" cy="40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2A317E-89E2-407D-8E74-3D117999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Conversie</a:t>
            </a:r>
            <a:r>
              <a:rPr lang="en-US" dirty="0"/>
              <a:t> gray scale cu decrease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8022C880-F537-4C19-86ED-06B6B44F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81" y="2378751"/>
            <a:ext cx="6056886" cy="4024313"/>
          </a:xfrm>
        </p:spPr>
      </p:pic>
      <p:pic>
        <p:nvPicPr>
          <p:cNvPr id="6" name="Substituent conținut 4">
            <a:extLst>
              <a:ext uri="{FF2B5EF4-FFF2-40B4-BE49-F238E27FC236}">
                <a16:creationId xmlns:a16="http://schemas.microsoft.com/office/drawing/2014/main" id="{EECD2B01-9369-43EB-B370-30DBECD6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41" y="2378751"/>
            <a:ext cx="594045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0968"/>
      </p:ext>
    </p:extLst>
  </p:cSld>
  <p:clrMapOvr>
    <a:masterClrMapping/>
  </p:clrMapOvr>
</p:sld>
</file>

<file path=ppt/theme/theme1.xml><?xml version="1.0" encoding="utf-8"?>
<a:theme xmlns:a="http://schemas.openxmlformats.org/drawingml/2006/main" name="Urmă vapori">
  <a:themeElements>
    <a:clrScheme name="Urmă vapori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Urmă vapori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mă vapori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TM04033937[[fn=Urmă vapori]]</Template>
  <TotalTime>171</TotalTime>
  <Words>656</Words>
  <Application>Microsoft Office PowerPoint</Application>
  <PresentationFormat>Ecran lat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Urmă vapori</vt:lpstr>
      <vt:lpstr>Decrease color depth gray-scale image</vt:lpstr>
      <vt:lpstr>Cuprins</vt:lpstr>
      <vt:lpstr>Introducere</vt:lpstr>
      <vt:lpstr>Exemplu </vt:lpstr>
      <vt:lpstr>Implementare metoda de Decrease</vt:lpstr>
      <vt:lpstr>Implrementare Grey scale</vt:lpstr>
      <vt:lpstr>Inainte vs Dupa aplicare algortim decrease color</vt:lpstr>
      <vt:lpstr>Convertire in Gray-Scale</vt:lpstr>
      <vt:lpstr>Conversie gray scale cu decrease</vt:lpstr>
      <vt:lpstr>Structura Aplicatie </vt:lpstr>
      <vt:lpstr>Structura aplicatie</vt:lpstr>
      <vt:lpstr>Multithreading</vt:lpstr>
      <vt:lpstr>Sincronizare thread-uri</vt:lpstr>
      <vt:lpstr>Mod de utilizare Aplicatie</vt:lpstr>
      <vt:lpstr>Prezentare PowerPoint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Decrease color depth gray-scale image</dc:title>
  <dc:creator>Teodora Dasovenu</dc:creator>
  <cp:lastModifiedBy>Teodora Dasovenu</cp:lastModifiedBy>
  <cp:revision>10</cp:revision>
  <dcterms:created xsi:type="dcterms:W3CDTF">2022-02-15T18:35:42Z</dcterms:created>
  <dcterms:modified xsi:type="dcterms:W3CDTF">2022-02-28T20:17:43Z</dcterms:modified>
</cp:coreProperties>
</file>